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57" r:id="rId3"/>
    <p:sldId id="267" r:id="rId4"/>
    <p:sldId id="264" r:id="rId5"/>
    <p:sldId id="273" r:id="rId6"/>
    <p:sldId id="269" r:id="rId7"/>
    <p:sldId id="258" r:id="rId8"/>
    <p:sldId id="259" r:id="rId9"/>
    <p:sldId id="261" r:id="rId10"/>
    <p:sldId id="262" r:id="rId11"/>
    <p:sldId id="260" r:id="rId12"/>
    <p:sldId id="263" r:id="rId13"/>
    <p:sldId id="265" r:id="rId14"/>
    <p:sldId id="271" r:id="rId15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06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ndara" pitchFamily="34" charset="0"/>
              </a:defRPr>
            </a:lvl1pPr>
          </a:lstStyle>
          <a:p>
            <a:endParaRPr 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itchFamily="34" charset="0"/>
              </a:defRPr>
            </a:lvl1pPr>
          </a:lstStyle>
          <a:p>
            <a:fld id="{1852D3AB-4820-4416-9677-E09E24D8B0CE}" type="datetimeFigureOut">
              <a:rPr lang="cs-CZ"/>
              <a:pPr/>
              <a:t>24.6.2011</a:t>
            </a:fld>
            <a:endParaRPr lang="cs-CZ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ndara" pitchFamily="34" charset="0"/>
              </a:defRPr>
            </a:lvl1pPr>
          </a:lstStyle>
          <a:p>
            <a:endParaRPr lang="cs-CZ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itchFamily="34" charset="0"/>
              </a:defRPr>
            </a:lvl1pPr>
          </a:lstStyle>
          <a:p>
            <a:fld id="{B0EAD4DE-9241-4836-8AB5-9D5F05DF21E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3405-B6F6-455E-A81A-F9BFFD47B0D9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D37F-0711-449E-9DF3-FE016622EC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AEA5-2776-4AC3-9199-5FE855BDFF56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9480-D97A-45AC-9F6D-89739B6EB7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C588-4DBD-488E-BA2F-D8BC169B36F6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E0FD-D615-41D5-A8EF-52F558B56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CAEA-D0D1-49AF-A394-3D4F02C8218D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0813-405F-492E-85DA-C236AC4EB1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9BE91-4632-42D4-ABDE-7D43F47FFD5F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CAB6-89B0-4B79-9245-369F59FDC0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E96A-55D2-48BB-9F02-FC39B7AB757A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B379-CD85-48CB-BD71-E96811A668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066C-4E64-4F2B-9BA0-C6B5D31F7281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0A2F-21A2-4B7C-9109-1C3213374F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DF96-0A24-44A8-9FFA-0830B43F62F2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68B3-DEAA-441C-9F6E-0B123787D3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4E2C-3973-483A-8653-426C70596985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0CA6-05F8-45E5-88A2-193F84CFDC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2F69-5BA1-4681-A737-F548DFFC557F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8F97-BC4C-4436-AA19-A7964534CC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0C6-D533-44C4-B6DE-09F1858C6940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F2C1-9818-48E7-AE10-B6B6127C36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D0485698-8A6C-4FEC-A256-EE9C0058D9D1}" type="datetimeFigureOut">
              <a:rPr lang="cs-CZ"/>
              <a:pPr>
                <a:defRPr/>
              </a:pPr>
              <a:t>24.6.2011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4284E736-D978-48AE-A74F-BAD710C79D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123544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123544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123544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123544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123544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123544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123544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123544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123544"/>
          </a:solidFill>
          <a:latin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ood.mendelu.cz/cz/sections/FEM/?q=node/88" TargetMode="External"/><Relationship Id="rId3" Type="http://schemas.openxmlformats.org/officeDocument/2006/relationships/hyperlink" Target="http://old.zf.mendelu.cz/veda-vyzkum/seminare/tvz/prispevky/Kolarik.pdf" TargetMode="External"/><Relationship Id="rId7" Type="http://schemas.openxmlformats.org/officeDocument/2006/relationships/hyperlink" Target="http://www.windloadanalysis.com/cs" TargetMode="External"/><Relationship Id="rId2" Type="http://schemas.openxmlformats.org/officeDocument/2006/relationships/hyperlink" Target="http://www.svsmp.cz/mestska-zelen/realizovane-akce-1/zhodnoceni-provozni-bezpecnosti-dubu-rostouciho-pred-budovou-zapadoceskeho-muzea-v-plzni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eworks.co.uk/seminars/seminar4review.phpl" TargetMode="External"/><Relationship Id="rId5" Type="http://schemas.openxmlformats.org/officeDocument/2006/relationships/hyperlink" Target="http://www.safetrees.cz/sluzby/hodnoceni-stavu-stromu/provozni-bezpecnost-stromu.html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naturallytrees.com.au/page/picus_sonic_tomograph_ultrasound.html" TargetMode="External"/><Relationship Id="rId9" Type="http://schemas.openxmlformats.org/officeDocument/2006/relationships/hyperlink" Target="http://www.arboristika.cz/publikace-odborne-texty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rboristika.cz/publikace-odborne-texty/index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indloadanalysis.com/c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ld.zf.mendelu.cz/veda-vyzkum/seminare/tvz/prispevky/Kolari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26098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Metody hodnocení stavu stromů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3906838" y="5661025"/>
            <a:ext cx="5149850" cy="6000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mtClean="0"/>
              <a:t>Ing. Jolana Juřicová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086100"/>
            <a:ext cx="3151188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Další přístrojové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271588"/>
            <a:ext cx="8229600" cy="5118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b="1" smtClean="0"/>
              <a:t>Sledování změn elektrického odporu</a:t>
            </a:r>
            <a:r>
              <a:rPr lang="cs-CZ" smtClean="0"/>
              <a:t> – krátké impulsy jednosměrného proudu, sonda se vkládá do předem vyvrtaného otvoru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Typy: Shigometer, odporová tomografie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Celá řada faktorů ovlivňuje výsledek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b="1" smtClean="0"/>
              <a:t>Stromový radar (TreeRadar) –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neinvazivní systém skenování vnitřku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kmene stromu nebo skenování podzemí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pro analýzu kořenů, založen na principu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podzemního radaru (Ground Penetrating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Radar (GPR)), je plně nedestruktivní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924175"/>
            <a:ext cx="236378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Tahové zkoušky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mtClean="0"/>
              <a:t>Static Integrated Method (SIM)</a:t>
            </a:r>
          </a:p>
          <a:p>
            <a:pPr>
              <a:spcBef>
                <a:spcPct val="0"/>
              </a:spcBef>
            </a:pPr>
            <a:r>
              <a:rPr lang="cs-CZ" smtClean="0"/>
              <a:t>Hodnotí strom jako celek, spolehlivá, drahá metoda</a:t>
            </a:r>
          </a:p>
          <a:p>
            <a:pPr>
              <a:spcBef>
                <a:spcPct val="0"/>
              </a:spcBef>
            </a:pPr>
            <a:r>
              <a:rPr lang="cs-CZ" smtClean="0"/>
              <a:t>Měří odolnost stromu proti zlomu a vyvrácení, výsledkem je hodnota bezpečnosti vyjádřená v %</a:t>
            </a:r>
          </a:p>
          <a:p>
            <a:pPr>
              <a:spcBef>
                <a:spcPct val="0"/>
              </a:spcBef>
            </a:pPr>
            <a:r>
              <a:rPr lang="cs-CZ" smtClean="0"/>
              <a:t>Strom je uměle zatížen pomocí navijáku,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b="1" smtClean="0"/>
              <a:t>    inklinometr</a:t>
            </a:r>
            <a:r>
              <a:rPr lang="cs-CZ" smtClean="0"/>
              <a:t> měří náklon (odolnost proti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    vývratu),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b="1" smtClean="0"/>
              <a:t>    elastometr</a:t>
            </a:r>
            <a:r>
              <a:rPr lang="cs-CZ" smtClean="0"/>
              <a:t> měří deformaci vláken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    (odolnost proti zlomu) 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endParaRPr lang="cs-CZ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578225"/>
            <a:ext cx="197802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7887" y="229104"/>
            <a:ext cx="3087719" cy="17573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Tahové zkoušky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3684588"/>
            <a:ext cx="37576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 l="5556" t="3876" r="5042" b="3053"/>
          <a:stretch>
            <a:fillRect/>
          </a:stretch>
        </p:blipFill>
        <p:spPr bwMode="auto">
          <a:xfrm>
            <a:off x="3546475" y="290513"/>
            <a:ext cx="20923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/>
          <a:srcRect l="5081" t="3436" r="5319" b="3140"/>
          <a:stretch>
            <a:fillRect/>
          </a:stretch>
        </p:blipFill>
        <p:spPr bwMode="auto">
          <a:xfrm>
            <a:off x="6011863" y="290513"/>
            <a:ext cx="21336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640263" y="3786188"/>
            <a:ext cx="3446462" cy="25796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Informační zdroje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sz="1600" smtClean="0">
                <a:hlinkClick r:id="rId2"/>
              </a:rPr>
              <a:t>http://www.svsmp.cz/mestska-zelen/realizovane-akce-1/zhodnoceni-provozni-bezpecnosti-dubu-rostouciho-pred-budovou-zapadoceskeho-muzea-v-plzni.aspx</a:t>
            </a:r>
            <a:endParaRPr lang="cs-CZ" sz="1600" smtClean="0"/>
          </a:p>
          <a:p>
            <a:pPr>
              <a:spcBef>
                <a:spcPct val="0"/>
              </a:spcBef>
            </a:pPr>
            <a:r>
              <a:rPr lang="cs-CZ" sz="1600" smtClean="0">
                <a:hlinkClick r:id="rId3"/>
              </a:rPr>
              <a:t>http://old.zf.mendelu.cz/veda-vyzkum/seminare/tvz/prispevky/Kolarik.pdf</a:t>
            </a:r>
            <a:endParaRPr lang="cs-CZ" sz="1600" smtClean="0"/>
          </a:p>
          <a:p>
            <a:pPr>
              <a:spcBef>
                <a:spcPct val="0"/>
              </a:spcBef>
            </a:pPr>
            <a:r>
              <a:rPr lang="cs-CZ" sz="1600" smtClean="0">
                <a:hlinkClick r:id="rId4"/>
              </a:rPr>
              <a:t>http://www.naturallytrees.com.au/page/picus_sonic_tomograph_ultrasound.html</a:t>
            </a:r>
            <a:endParaRPr lang="cs-CZ" sz="1600" smtClean="0"/>
          </a:p>
          <a:p>
            <a:pPr>
              <a:spcBef>
                <a:spcPct val="0"/>
              </a:spcBef>
            </a:pPr>
            <a:r>
              <a:rPr lang="cs-CZ" sz="1600" smtClean="0">
                <a:hlinkClick r:id="rId5"/>
              </a:rPr>
              <a:t>http://www.safetrees.cz/sluzby/hodnoceni-stavu-stromu/provozni-bezpecnost-stromu.htm</a:t>
            </a:r>
          </a:p>
          <a:p>
            <a:pPr>
              <a:spcBef>
                <a:spcPct val="0"/>
              </a:spcBef>
            </a:pPr>
            <a:r>
              <a:rPr lang="cs-CZ" sz="1600" smtClean="0">
                <a:hlinkClick r:id="rId6"/>
              </a:rPr>
              <a:t>http://www.treeworks.co.uk/seminars/seminar4review.phpl</a:t>
            </a:r>
            <a:endParaRPr lang="cs-CZ" sz="1600" smtClean="0"/>
          </a:p>
          <a:p>
            <a:pPr>
              <a:spcBef>
                <a:spcPct val="0"/>
              </a:spcBef>
            </a:pPr>
            <a:r>
              <a:rPr lang="cs-CZ" sz="1600" u="sng" smtClean="0">
                <a:solidFill>
                  <a:schemeClr val="accent1"/>
                </a:solidFill>
                <a:hlinkClick r:id="rId7"/>
              </a:rPr>
              <a:t>http://www.windloadanalysis.com/cs</a:t>
            </a:r>
            <a:endParaRPr lang="cs-CZ" sz="1600" u="sng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r>
              <a:rPr lang="cs-CZ" sz="1600" u="sng" smtClean="0">
                <a:solidFill>
                  <a:schemeClr val="accent1"/>
                </a:solidFill>
                <a:hlinkClick r:id="rId8"/>
              </a:rPr>
              <a:t>http://wood.mendelu.cz/cz/sections/FEM/?q=node/88</a:t>
            </a:r>
            <a:endParaRPr lang="cs-CZ" sz="1600" u="sng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r>
              <a:rPr lang="cs-CZ" sz="1600" u="sng" smtClean="0">
                <a:solidFill>
                  <a:schemeClr val="accent1"/>
                </a:solidFill>
                <a:hlinkClick r:id="rId9"/>
              </a:rPr>
              <a:t>http://www.arboristika.cz/publikace-odborne-texty/index.php</a:t>
            </a:r>
            <a:endParaRPr lang="cs-CZ" sz="1600" u="sng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endParaRPr lang="cs-CZ" sz="1600" u="sng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endParaRPr lang="cs-CZ" sz="1600" u="sng" smtClean="0">
              <a:solidFill>
                <a:schemeClr val="accent1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70" y="5230389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>
                <a:solidFill>
                  <a:schemeClr val="tx2">
                    <a:shade val="85000"/>
                    <a:satMod val="150000"/>
                  </a:schemeClr>
                </a:solidFill>
              </a:rPr>
              <a:t>Děkuji za pozornost</a:t>
            </a:r>
            <a:endParaRPr lang="cs-CZ" sz="360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385888"/>
            <a:ext cx="44164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Metody hodnocení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Ve třech krocích</a:t>
            </a:r>
          </a:p>
          <a:p>
            <a:pPr indent="0">
              <a:spcBef>
                <a:spcPct val="0"/>
              </a:spcBef>
            </a:pPr>
            <a:r>
              <a:rPr lang="cs-CZ" smtClean="0"/>
              <a:t>1. vizuální šetření</a:t>
            </a:r>
          </a:p>
          <a:p>
            <a:pPr indent="0">
              <a:spcBef>
                <a:spcPct val="0"/>
              </a:spcBef>
            </a:pPr>
            <a:r>
              <a:rPr lang="cs-CZ" smtClean="0"/>
              <a:t>2. speciální metodiky vizuálního hodnocení</a:t>
            </a:r>
          </a:p>
          <a:p>
            <a:pPr indent="0">
              <a:spcBef>
                <a:spcPct val="0"/>
              </a:spcBef>
            </a:pPr>
            <a:r>
              <a:rPr lang="cs-CZ" smtClean="0"/>
              <a:t>3. přístrojový test</a:t>
            </a:r>
          </a:p>
          <a:p>
            <a:pPr indent="0">
              <a:spcBef>
                <a:spcPct val="0"/>
              </a:spcBef>
            </a:pPr>
            <a:endParaRPr lang="cs-CZ" smtClean="0"/>
          </a:p>
          <a:p>
            <a:pPr indent="0">
              <a:spcBef>
                <a:spcPct val="0"/>
              </a:spcBef>
            </a:pPr>
            <a:r>
              <a:rPr lang="cs-CZ" smtClean="0"/>
              <a:t>Vizuální metodiky hodnocení stavu stromů:</a:t>
            </a:r>
          </a:p>
          <a:p>
            <a:pPr lvl="1">
              <a:spcBef>
                <a:spcPct val="0"/>
              </a:spcBef>
            </a:pPr>
            <a:r>
              <a:rPr lang="cs-CZ" b="1" smtClean="0"/>
              <a:t>VTA</a:t>
            </a:r>
            <a:r>
              <a:rPr lang="cs-CZ" smtClean="0"/>
              <a:t> (Visual Tree Assessment)</a:t>
            </a:r>
          </a:p>
          <a:p>
            <a:pPr lvl="1">
              <a:spcBef>
                <a:spcPct val="0"/>
              </a:spcBef>
            </a:pPr>
            <a:r>
              <a:rPr lang="cs-CZ" b="1" smtClean="0"/>
              <a:t>SIA</a:t>
            </a:r>
            <a:r>
              <a:rPr lang="cs-CZ" smtClean="0"/>
              <a:t> (Statichs Integrierte Abschatzung)</a:t>
            </a:r>
          </a:p>
          <a:p>
            <a:pPr lvl="1">
              <a:spcBef>
                <a:spcPct val="0"/>
              </a:spcBef>
            </a:pPr>
            <a:r>
              <a:rPr lang="cs-CZ" b="1" smtClean="0"/>
              <a:t>EHT</a:t>
            </a:r>
            <a:r>
              <a:rPr lang="cs-CZ" smtClean="0"/>
              <a:t> (Evalution of Hazard Trees in Urban Areas)</a:t>
            </a:r>
          </a:p>
          <a:p>
            <a:pPr lvl="1">
              <a:spcBef>
                <a:spcPct val="0"/>
              </a:spcBef>
            </a:pPr>
            <a:r>
              <a:rPr lang="cs-CZ" b="1" smtClean="0"/>
              <a:t>WTA</a:t>
            </a:r>
            <a:r>
              <a:rPr lang="cs-CZ" smtClean="0"/>
              <a:t> (Wind load analysis)</a:t>
            </a:r>
          </a:p>
          <a:p>
            <a:pPr indent="0">
              <a:spcBef>
                <a:spcPct val="0"/>
              </a:spcBef>
            </a:pPr>
            <a:endParaRPr lang="cs-CZ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Metoda VTA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mtClean="0"/>
              <a:t>Vychází z teorie, že stromy jsou konstrukce, která samy sebe optimalizují</a:t>
            </a:r>
          </a:p>
          <a:p>
            <a:pPr>
              <a:spcBef>
                <a:spcPct val="0"/>
              </a:spcBef>
            </a:pPr>
            <a:r>
              <a:rPr lang="cs-CZ" smtClean="0"/>
              <a:t>1.  krok: vizuální kontrola stromů</a:t>
            </a:r>
          </a:p>
          <a:p>
            <a:pPr>
              <a:spcBef>
                <a:spcPct val="0"/>
              </a:spcBef>
            </a:pPr>
            <a:r>
              <a:rPr lang="cs-CZ" smtClean="0"/>
              <a:t>2. krok: stanovení bezpečnosti na základě dutin, velikosti zbytkové stěny, vlastností dřeva (odběr Presslerovým přírůstoměrem , vyhodnocení pomocí fraktometrů)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cs-CZ" smtClean="0"/>
          </a:p>
          <a:p>
            <a:pPr>
              <a:spcBef>
                <a:spcPct val="0"/>
              </a:spcBef>
            </a:pPr>
            <a:endParaRPr lang="cs-CZ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202113"/>
            <a:ext cx="32877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Metoda SIA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Odhad provozní bezpečnosti stromu na základě jeho druhu a dimenzí (výška, průměr kmene, tvar koruny)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Odhaluje tzv. přeštíhlení korun, tzn.stabilitu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000" smtClean="0">
                <a:hlinkClick r:id="rId2"/>
              </a:rPr>
              <a:t>http://www.arboristika.cz/publikace-odborne-texty/index.php</a:t>
            </a:r>
            <a:endParaRPr lang="cs-CZ" sz="20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20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 Vstupní hodnoty: průměr kmene, tloušťka borky, výška, tvar koruny (1-4), lokalita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Výpočet: základní hodnoty stability, minimální zbytkovou stěnu dutiny, návrh stabilizačního řezu, vliv aleje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Dle diagramů, viz pracovní list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Metoda </a:t>
            </a: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WLA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Kalkulace větrné zátěže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Metoda fungující na internetu jako placená služba, kdy si zákazník zadá parametry solitérních živých stromů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Je vypočítána odolnost proti zlomu (ne vývratu)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>
                <a:hlinkClick r:id="rId2"/>
              </a:rPr>
              <a:t>http://www.windloadanalysis.com/cs</a:t>
            </a:r>
            <a:endParaRPr lang="cs-CZ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1900" smtClean="0"/>
              <a:t>Základní informace: druh stromu, výška stromu, průměr kmene ve výčetní výšce, tloušťka borky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1900" smtClean="0"/>
              <a:t>Charakteristika stanoviště: země, kraj, město, nadmořská výška, maximální očekávaná síla větru (standardně 32 m.s</a:t>
            </a:r>
            <a:r>
              <a:rPr lang="cs-CZ" sz="1900" baseline="30000" smtClean="0"/>
              <a:t>-1</a:t>
            </a:r>
            <a:r>
              <a:rPr lang="cs-CZ" sz="1900" smtClean="0"/>
              <a:t>), průměrná roční teplota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Metoda EHT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mtClean="0"/>
              <a:t>Bere v úvahu přítomnost a rozsah defektu a také hodnotí cíle pádu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1. krok: sedm základních defektů řadíme do rizika středního nebo vysokého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2.krok: pomocí bodů jsou zhodnoceny:</a:t>
            </a:r>
          </a:p>
          <a:p>
            <a:pPr lvl="1">
              <a:spcBef>
                <a:spcPct val="0"/>
              </a:spcBef>
            </a:pPr>
            <a:r>
              <a:rPr lang="cs-CZ" smtClean="0"/>
              <a:t>Pravděpodobnost pádu</a:t>
            </a:r>
          </a:p>
          <a:p>
            <a:pPr lvl="1">
              <a:spcBef>
                <a:spcPct val="0"/>
              </a:spcBef>
            </a:pPr>
            <a:r>
              <a:rPr lang="cs-CZ" smtClean="0"/>
              <a:t>Velikost defektní části</a:t>
            </a:r>
          </a:p>
          <a:p>
            <a:pPr lvl="1">
              <a:spcBef>
                <a:spcPct val="0"/>
              </a:spcBef>
            </a:pPr>
            <a:r>
              <a:rPr lang="cs-CZ" smtClean="0"/>
              <a:t>Pravděpodobnost zásahu cíle pádu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Přístrojové metody hodnocení zdravotního stavu stromů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9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Přístrojové metody – snaha o diagnostiky defektů, které nejsou vizuálně zřejmé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b="1" smtClean="0"/>
              <a:t>Invazivní</a:t>
            </a:r>
            <a:r>
              <a:rPr lang="cs-CZ" smtClean="0"/>
              <a:t> (odstranění nebo narušení pletiv), </a:t>
            </a:r>
            <a:r>
              <a:rPr lang="cs-CZ" b="1" smtClean="0"/>
              <a:t>destruktivní </a:t>
            </a:r>
            <a:r>
              <a:rPr lang="cs-CZ" smtClean="0"/>
              <a:t>(vývrty do defektu), </a:t>
            </a:r>
            <a:r>
              <a:rPr lang="cs-CZ" b="1" smtClean="0"/>
              <a:t>nedestruktivní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Metody</a:t>
            </a:r>
            <a:r>
              <a:rPr lang="cs-CZ" b="1" smtClean="0"/>
              <a:t> bodového hodnocení, metody komplexní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b="1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b="1" smtClean="0"/>
              <a:t>Testovací tyče – </a:t>
            </a:r>
            <a:r>
              <a:rPr lang="cs-CZ" smtClean="0"/>
              <a:t>do trhlin, do kořenů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b="1" smtClean="0"/>
              <a:t>Presslerův nebozez – </a:t>
            </a:r>
            <a:r>
              <a:rPr lang="cs-CZ" smtClean="0"/>
              <a:t>dutý vrták,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	destruktivní, 5-10mm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b="1" smtClean="0"/>
              <a:t>Endoskop</a:t>
            </a:r>
            <a:r>
              <a:rPr lang="cs-CZ" smtClean="0"/>
              <a:t> – sledování dutin, přes vyvrtaný otvor 3mm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008438"/>
            <a:ext cx="18002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Přístrojové </a:t>
            </a: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metody – princip rychlosti šíření zvuku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94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mtClean="0"/>
              <a:t>Princip: na jedné straně kmene je vysílač zvuku, na druhé přijímač, měří se rychlost šíření, nejlépe se zvuk šíří zdravým dřevem, dutiny, trhliny, hniloby obchází</a:t>
            </a:r>
          </a:p>
          <a:p>
            <a:pPr>
              <a:spcBef>
                <a:spcPct val="0"/>
              </a:spcBef>
            </a:pPr>
            <a:r>
              <a:rPr lang="cs-CZ" b="1" smtClean="0"/>
              <a:t>Impulzní kladivo</a:t>
            </a:r>
          </a:p>
          <a:p>
            <a:pPr>
              <a:spcBef>
                <a:spcPct val="0"/>
              </a:spcBef>
            </a:pPr>
            <a:r>
              <a:rPr lang="cs-CZ" b="1" smtClean="0"/>
              <a:t>Arbosonic </a:t>
            </a:r>
            <a:r>
              <a:rPr lang="cs-CZ" smtClean="0"/>
              <a:t>(ADD) </a:t>
            </a:r>
          </a:p>
          <a:p>
            <a:pPr>
              <a:spcBef>
                <a:spcPct val="0"/>
              </a:spcBef>
            </a:pPr>
            <a:r>
              <a:rPr lang="cs-CZ" b="1" smtClean="0"/>
              <a:t>Picus –</a:t>
            </a:r>
            <a:r>
              <a:rPr lang="cs-CZ" smtClean="0"/>
              <a:t> soubor impulsních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 kladiv napojených na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počítač, výsledkem barevný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obraz kmene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z="1800" smtClean="0">
                <a:hlinkClick r:id="rId2"/>
              </a:rPr>
              <a:t>http://old.zf.mendelu.cz/veda-vyzkum/seminare/tvz/prispevky/Kolarik.pdf</a:t>
            </a:r>
            <a:endParaRPr lang="cs-CZ" sz="1800" b="1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582988"/>
            <a:ext cx="4191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hade val="85000"/>
                    <a:satMod val="150000"/>
                  </a:schemeClr>
                </a:solidFill>
              </a:rPr>
              <a:t>Další přístrojové metody</a:t>
            </a:r>
            <a:endParaRPr lang="cs-CZ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b="1" smtClean="0"/>
              <a:t>Penetrometry</a:t>
            </a:r>
            <a:r>
              <a:rPr lang="cs-CZ" smtClean="0"/>
              <a:t> – měření odporu, který dřevo klade při průniku vrtáčku nebo jehly</a:t>
            </a:r>
          </a:p>
          <a:p>
            <a:pPr>
              <a:spcBef>
                <a:spcPct val="0"/>
              </a:spcBef>
            </a:pPr>
            <a:r>
              <a:rPr lang="cs-CZ" smtClean="0"/>
              <a:t>Typy penetrometrů: 	</a:t>
            </a:r>
            <a:r>
              <a:rPr lang="cs-CZ" smtClean="0">
                <a:latin typeface="Arial" charset="0"/>
              </a:rPr>
              <a:t>	</a:t>
            </a:r>
            <a:r>
              <a:rPr lang="it-IT" smtClean="0"/>
              <a:t>Resistograph (SRN)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					</a:t>
            </a:r>
            <a:r>
              <a:rPr lang="cs-CZ" smtClean="0">
                <a:latin typeface="Arial" charset="0"/>
              </a:rPr>
              <a:t>	</a:t>
            </a:r>
            <a:r>
              <a:rPr lang="it-IT" smtClean="0"/>
              <a:t>Teredo (SRN)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it-IT" smtClean="0"/>
              <a:t> </a:t>
            </a:r>
            <a:r>
              <a:rPr lang="cs-CZ" smtClean="0"/>
              <a:t>					</a:t>
            </a:r>
            <a:r>
              <a:rPr lang="cs-CZ" smtClean="0">
                <a:latin typeface="Arial" charset="0"/>
              </a:rPr>
              <a:t>	</a:t>
            </a:r>
            <a:r>
              <a:rPr lang="it-IT" smtClean="0"/>
              <a:t>MicroProbe (USA)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cs-CZ" smtClean="0"/>
              <a:t>					</a:t>
            </a:r>
            <a:r>
              <a:rPr lang="cs-CZ" smtClean="0">
                <a:latin typeface="Arial" charset="0"/>
              </a:rPr>
              <a:t>	</a:t>
            </a:r>
            <a:r>
              <a:rPr lang="it-IT" smtClean="0"/>
              <a:t>Sibert DDD (UK)</a:t>
            </a:r>
            <a:endParaRPr lang="cs-CZ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389688"/>
            <a:ext cx="502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65475"/>
            <a:ext cx="4337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538" y="4221163"/>
            <a:ext cx="28940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Lidský motiv</Template>
  <TotalTime>242</TotalTime>
  <Words>440</Words>
  <Application>Microsoft Office PowerPoint</Application>
  <PresentationFormat>Předvádění na obrazovce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Candara</vt:lpstr>
      <vt:lpstr>Arial</vt:lpstr>
      <vt:lpstr>Wingdings 2</vt:lpstr>
      <vt:lpstr>Calibri</vt:lpstr>
      <vt:lpstr>Human</vt:lpstr>
      <vt:lpstr>Human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Juricova</dc:creator>
  <cp:lastModifiedBy>Jolana</cp:lastModifiedBy>
  <cp:revision>103</cp:revision>
  <dcterms:created xsi:type="dcterms:W3CDTF">2011-06-23T13:11:17Z</dcterms:created>
  <dcterms:modified xsi:type="dcterms:W3CDTF">2011-06-24T06:28:28Z</dcterms:modified>
</cp:coreProperties>
</file>